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147471178" r:id="rId5"/>
    <p:sldId id="2147471179" r:id="rId6"/>
    <p:sldId id="2147471156" r:id="rId7"/>
    <p:sldId id="2147471173" r:id="rId8"/>
    <p:sldId id="2147471164" r:id="rId9"/>
    <p:sldId id="2147471162" r:id="rId10"/>
    <p:sldId id="2147471167" r:id="rId11"/>
    <p:sldId id="2147471166" r:id="rId12"/>
    <p:sldId id="2147471168" r:id="rId13"/>
    <p:sldId id="2147471180" r:id="rId14"/>
    <p:sldId id="2147471181" r:id="rId15"/>
    <p:sldId id="2147471177" r:id="rId16"/>
    <p:sldId id="2147471182" r:id="rId17"/>
    <p:sldId id="2147471184" r:id="rId18"/>
    <p:sldId id="2147471165" r:id="rId19"/>
    <p:sldId id="214747118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8C4"/>
    <a:srgbClr val="FFE4C1"/>
    <a:srgbClr val="FEEBCE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804C-C841-F63F-EF9C-2D9822D29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F6D4D-675E-A7E7-BDC6-1B9AA0DB3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944-8A01-E41F-6F75-54A60A0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00EDC-2BAE-C954-5B49-59470487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54623-4735-822A-8F18-7AB13F2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03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5EDF-2119-F798-A03C-50B2AEF2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31E18-E903-75D7-AA58-E5A8D8062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C66C-06C2-E604-27F9-DACD7967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9167B-CC90-563D-1BFC-6F80D99D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286-F1DB-308D-CAD9-B6BA8A18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19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33EC9-43AC-C49C-F581-D836E79C7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A66BB-384C-B1FC-2D54-C90FB9878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23A2-21F1-B3BF-EBCA-3CD3D31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3832-EF08-7839-B54F-73B1DDA0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5CCF3-348B-A0FB-1897-53BA729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99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960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67F0-97B6-4898-1464-EA6D06DA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71A3-FBAA-0C71-30EF-C4C3E1739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8FBE3-8886-056A-CEA2-3B982DFB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3C0C-F52E-BE24-4A52-DECAEFDA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6E4C-CD78-12A3-4EBE-974AD95E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28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0098-F150-419A-A9BC-1EE2D261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C16AB-E376-897E-2C52-BE550EF0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FC71-64BC-F172-8AD4-BD987727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C6BA-5773-1B7F-16CE-FF650886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EE54-D726-42B6-D5E5-2C3CE711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9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F846-2F6A-744F-C918-4917FC4C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DA83-FA02-B316-386E-56F833394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55A66-8D0B-630E-20D2-1B5AE8E1E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483B9-A8BF-A4A6-AADD-40633E1B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B37AD-9875-6D91-41B1-8D727043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534F-6DDA-54E0-0E08-DF759D2A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98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E74E-2150-50EE-B6ED-D1299E6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459A8-52A3-B7D3-1198-F2643D6AC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441E-0D60-0601-83D3-87FE70A61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58987-0357-7CFE-B623-A47635D7D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4B78B-D078-5238-80D0-B789567B1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B6AC4-1B5E-E3A1-C60C-AA5BC952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31C5C5-6977-4577-D5C5-9EE92B18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43670-CA73-9D7B-9113-E81AE033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37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252B-98E1-7087-B344-6A38D86D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864BB-DC36-E4AC-B1FC-D0C8F6A2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BBF-0928-4374-620E-8BFEFFAB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D3C37-7172-77E1-F696-20197EE6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08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75BA1-AFED-96B0-7CA0-898C67A6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0919E-04B3-10BD-5A4C-A73AD9D1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E1FBF-BFF7-212B-DA76-2B2A2549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60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1075-D163-3EE4-B161-258DEBFB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32FB-A51D-DF66-7C51-DDCCFA9E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9AB59-B641-D3EC-29D5-B7871F5E1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51CC6-5465-6E80-1CE8-862753C8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9E4E7-2E7F-1D99-0C56-7CED5E44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5DDF2-15B4-3C53-645F-201F3DAA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56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1610-D8BE-4877-12C9-B496F4C8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9008-EC03-AD15-F71B-5241856B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47B67-E286-0A94-D5ED-CBEC3A4E0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A531A-7D3A-CD92-40A8-5162542F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ED5FE-359C-0EAE-36C6-58177F83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6E3CF-3717-AD65-E174-187608C1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91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DFFB70-60B5-3946-7116-14D84326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9E5CC-74BF-9813-F0F7-130A0F6B0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61B58-A81C-14C0-BBEE-454AD11CB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F92EF-C2C2-4FE7-B0CC-B56D04CC503C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01C3-5120-A0B1-3A39-21E843BCB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DCA61-C6CE-4C8F-CC70-60D1DCD5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C5CAC-0D2B-42EC-9BE4-D43DD5730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27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FFC-2479-F21B-2D83-2602D95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E2F487-4234-6A35-64F2-D9151DDDB144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0063F2-D45A-F44A-644D-095F350228A1}"/>
              </a:ext>
            </a:extLst>
          </p:cNvPr>
          <p:cNvSpPr txBox="1"/>
          <p:nvPr/>
        </p:nvSpPr>
        <p:spPr>
          <a:xfrm>
            <a:off x="387804" y="952357"/>
            <a:ext cx="11416392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>
                <a:latin typeface="Arial"/>
                <a:cs typeface="Arial"/>
              </a:rPr>
              <a:t>Organização e controle de ferramentas por baia de trabalho.</a:t>
            </a:r>
          </a:p>
          <a:p>
            <a:pPr algn="ctr">
              <a:lnSpc>
                <a:spcPct val="150000"/>
              </a:lnSpc>
            </a:pPr>
            <a:r>
              <a:rPr lang="pt-BR" sz="2400" b="1" dirty="0">
                <a:latin typeface="Arial"/>
                <a:cs typeface="Arial"/>
              </a:rPr>
              <a:t>Cliente: Aernnova – Fábio Elizeu</a:t>
            </a:r>
          </a:p>
          <a:p>
            <a:pPr algn="ctr">
              <a:lnSpc>
                <a:spcPct val="150000"/>
              </a:lnSpc>
            </a:pPr>
            <a:endParaRPr lang="pt-BR" sz="2200" b="1" dirty="0">
              <a:latin typeface="Arial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Arial"/>
                <a:cs typeface="Arial"/>
              </a:rPr>
              <a:t>Equipe: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Franciel Izidoro da Costa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Gabriel Donizetti Jesus Campos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Gustavo Evangelista Rodrigues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Raphael Nunes Silva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Robson Rodolfo Azevedo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Tainan de Souza Ferreira dos Santos</a:t>
            </a:r>
            <a:endParaRPr lang="pt-B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0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3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Gustavo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87FDD1-1688-6AB7-9A41-9AD44BF9905C}"/>
              </a:ext>
            </a:extLst>
          </p:cNvPr>
          <p:cNvSpPr txBox="1"/>
          <p:nvPr/>
        </p:nvSpPr>
        <p:spPr>
          <a:xfrm>
            <a:off x="1608667" y="4458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XPTO3: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 Sistema de controle de ferramentas visual simples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1000" y="639536"/>
            <a:ext cx="1141639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Controle de ferramental visual simples, por cores contrastantes</a:t>
            </a:r>
          </a:p>
          <a:p>
            <a:pPr algn="just"/>
            <a:r>
              <a:rPr lang="pt-BR" sz="2000" b="1" dirty="0">
                <a:latin typeface="Arial"/>
                <a:cs typeface="Arial"/>
              </a:rPr>
              <a:t>Restrições</a:t>
            </a:r>
            <a:endParaRPr lang="pt-BR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Depende da disciplina dos operadores.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Não registra que retirou a ferramenta.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Vulnerável a perca de chaves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Falta de agilidade.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b="1" u="sng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Premissas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Cada painel precisa ser aberto por poucos operadores.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Administradores devem ter uma cópia da chave.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A verificação de ferramentas deverá ser feita no fim e</a:t>
            </a:r>
          </a:p>
          <a:p>
            <a:pPr algn="just"/>
            <a:r>
              <a:rPr lang="pt-BR" sz="2000" dirty="0">
                <a:latin typeface="Arial"/>
                <a:cs typeface="Arial"/>
              </a:rPr>
              <a:t>início de turno.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36DB6-F302-4E42-8E25-7BC9601D1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4035" r="38289" b="29357"/>
          <a:stretch/>
        </p:blipFill>
        <p:spPr>
          <a:xfrm>
            <a:off x="7089097" y="3922624"/>
            <a:ext cx="4556502" cy="28022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6FA11E8-EE7E-44D9-BFC3-56309F10A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3" t="14035" r="38288" b="29357"/>
          <a:stretch/>
        </p:blipFill>
        <p:spPr>
          <a:xfrm>
            <a:off x="7089097" y="1070073"/>
            <a:ext cx="4556502" cy="27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3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Gustavo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1000" y="639536"/>
            <a:ext cx="1141639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Controle de ferramental visual simples, por cores contrastantes</a:t>
            </a:r>
            <a:endParaRPr lang="pt-BR" sz="2000" dirty="0">
              <a:latin typeface="Arial"/>
              <a:cs typeface="Arial"/>
            </a:endParaRPr>
          </a:p>
          <a:p>
            <a:pPr algn="just"/>
            <a:endParaRPr lang="pt-BR" sz="2000" b="1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Riscos</a:t>
            </a:r>
            <a:endParaRPr lang="pt-BR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Necessidade de câmeras de monitoramento para reduzir furtos.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Falha humana na conferência visual.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endParaRPr lang="pt-BR" sz="2000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Oportunidades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Custo baixo, se resumindo praticamente ao painel.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Fácil implantação, necessita apenas um local adequado.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Manutenção simples, como a troca da fechadura.</a:t>
            </a:r>
          </a:p>
        </p:txBody>
      </p:sp>
      <p:pic>
        <p:nvPicPr>
          <p:cNvPr id="10" name="Imagem 9" descr="Uma imagem contendo no interior, computador, edifício, teclado&#10;&#10;O conteúdo gerado por IA pode estar incorreto.">
            <a:extLst>
              <a:ext uri="{FF2B5EF4-FFF2-40B4-BE49-F238E27FC236}">
                <a16:creationId xmlns:a16="http://schemas.microsoft.com/office/drawing/2014/main" id="{2C598A3E-DAE7-4C31-89ED-98AC340DE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2" t="42529" r="67372" b="25446"/>
          <a:stretch/>
        </p:blipFill>
        <p:spPr>
          <a:xfrm>
            <a:off x="7528254" y="2224585"/>
            <a:ext cx="1828801" cy="2796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69F1B2-DD9E-4344-88BA-A61B1B4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848" y="1485696"/>
            <a:ext cx="2120152" cy="41409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AC5D7D-83AD-47DF-8A6D-C84FC3B28598}"/>
              </a:ext>
            </a:extLst>
          </p:cNvPr>
          <p:cNvSpPr txBox="1"/>
          <p:nvPr/>
        </p:nvSpPr>
        <p:spPr>
          <a:xfrm>
            <a:off x="1608667" y="4458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XPTO3: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Sistema de controle de ferramentas visual simples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93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2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Franciel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87FDD1-1688-6AB7-9A41-9AD44BF9905C}"/>
              </a:ext>
            </a:extLst>
          </p:cNvPr>
          <p:cNvSpPr txBox="1"/>
          <p:nvPr/>
        </p:nvSpPr>
        <p:spPr>
          <a:xfrm>
            <a:off x="1608667" y="-18398"/>
            <a:ext cx="86694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XPTO2: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Sistema de controle de ferramentas por fechadura eletrônica e câmera de monitoramento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1000" y="639536"/>
            <a:ext cx="1141639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Controle de ferramental por fechadura eletrônica e câmera de monitoramento</a:t>
            </a:r>
          </a:p>
          <a:p>
            <a:pPr algn="just"/>
            <a:endParaRPr lang="pt-BR" sz="2000" b="1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Restrições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Custo Inicial considerável.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Dependência de Energia, pilhas ou baterias.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Dependência de conexão com a Internet.</a:t>
            </a:r>
            <a:endParaRPr lang="en-US" sz="2000" dirty="0">
              <a:latin typeface="Arial"/>
              <a:cs typeface="Arial"/>
            </a:endParaRPr>
          </a:p>
          <a:p>
            <a:pPr algn="just"/>
            <a:endParaRPr lang="pt-BR" sz="2000" b="1" u="sng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Premissas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Aprovação do uso dos dispositivos eletrônicos.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Energia elétrica disponível.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Riscos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Falha por falta de energia.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Custo extra de manutenção.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Oportunidades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Fácil controle de acesso.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Certa agilidade na abertura do painel.</a:t>
            </a:r>
          </a:p>
        </p:txBody>
      </p:sp>
      <p:pic>
        <p:nvPicPr>
          <p:cNvPr id="7" name="Imagem 6" descr="Um telefone celular&#10;&#10;O conteúdo gerado por IA pode estar incorreto.">
            <a:extLst>
              <a:ext uri="{FF2B5EF4-FFF2-40B4-BE49-F238E27FC236}">
                <a16:creationId xmlns:a16="http://schemas.microsoft.com/office/drawing/2014/main" id="{BA765E86-42B0-4F6D-9502-DEE0687FB6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6396" y="3323389"/>
            <a:ext cx="3322320" cy="3169285"/>
          </a:xfrm>
          <a:prstGeom prst="rect">
            <a:avLst/>
          </a:prstGeom>
        </p:spPr>
      </p:pic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FF8B2F75-16E6-4D4E-A4AB-875CB13A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46671" y="1029166"/>
            <a:ext cx="239204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7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Gustavo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7804" y="639536"/>
            <a:ext cx="1141639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Controle de ferramental por sistema RFID</a:t>
            </a:r>
          </a:p>
          <a:p>
            <a:pPr algn="just"/>
            <a:endParaRPr lang="pt-BR" sz="2000" b="1" dirty="0">
              <a:latin typeface="Arial"/>
              <a:cs typeface="Arial"/>
            </a:endParaRPr>
          </a:p>
          <a:p>
            <a:pPr algn="just"/>
            <a:endParaRPr lang="pt-BR" sz="2000" b="1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Restrições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Depende de eletricidade e rede de dados.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Requer maior manutenção.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Uma ferramenta pode ser retirada sem</a:t>
            </a:r>
          </a:p>
          <a:p>
            <a:pPr algn="just"/>
            <a:r>
              <a:rPr lang="pt-BR" sz="2000" dirty="0">
                <a:latin typeface="Arial"/>
                <a:cs typeface="Arial"/>
              </a:rPr>
              <a:t>a passagem pelo leitor RFID UHF.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Melhor rastreabilidade se combinado com</a:t>
            </a:r>
          </a:p>
          <a:p>
            <a:pPr algn="just"/>
            <a:r>
              <a:rPr lang="pt-BR" sz="2000" dirty="0">
                <a:latin typeface="Arial"/>
                <a:cs typeface="Arial"/>
              </a:rPr>
              <a:t>câmeras de monitoramento.</a:t>
            </a:r>
          </a:p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Arial"/>
                <a:cs typeface="Arial"/>
              </a:rPr>
              <a:t>Dificuldade para instalar as </a:t>
            </a:r>
            <a:r>
              <a:rPr lang="pt-BR" sz="2000" dirty="0" err="1">
                <a:latin typeface="Arial"/>
                <a:cs typeface="Arial"/>
              </a:rPr>
              <a:t>tags</a:t>
            </a:r>
            <a:r>
              <a:rPr lang="pt-BR" sz="2000" dirty="0">
                <a:latin typeface="Arial"/>
                <a:cs typeface="Arial"/>
              </a:rPr>
              <a:t> em ferramentas muito pequenas.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Investimento é alto em hardware e software.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b="1" u="sng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Premissas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Todo operador possui um crachá RFID UHF cadastrado.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Todas ferramentas possuem um tag RFID UHF cadastrada.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Existe energia elétrica e rede de dados disponível.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234248-3015-491F-A461-AC49D40D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23511"/>
          <a:stretch/>
        </p:blipFill>
        <p:spPr>
          <a:xfrm>
            <a:off x="5735461" y="1285867"/>
            <a:ext cx="6395724" cy="241531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800126-8ACA-42E7-90A1-7B5DE2A50F03}"/>
              </a:ext>
            </a:extLst>
          </p:cNvPr>
          <p:cNvSpPr txBox="1"/>
          <p:nvPr/>
        </p:nvSpPr>
        <p:spPr>
          <a:xfrm>
            <a:off x="1608667" y="4458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XPTO7: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 Sistema de controle de ferramentas por sistema RFID</a:t>
            </a:r>
          </a:p>
        </p:txBody>
      </p:sp>
    </p:spTree>
    <p:extLst>
      <p:ext uri="{BB962C8B-B14F-4D97-AF65-F5344CB8AC3E}">
        <p14:creationId xmlns:p14="http://schemas.microsoft.com/office/powerpoint/2010/main" val="1798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7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Gustavo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1000" y="639536"/>
            <a:ext cx="1141639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Controle de ferramental por sistema RFID</a:t>
            </a:r>
          </a:p>
          <a:p>
            <a:pPr algn="just"/>
            <a:r>
              <a:rPr lang="pt-BR" sz="2000" b="1" dirty="0">
                <a:latin typeface="Arial"/>
                <a:cs typeface="Arial"/>
              </a:rPr>
              <a:t>Riscos</a:t>
            </a:r>
            <a:endParaRPr lang="pt-BR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Falhas de leitura por danos.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Pane elétrica manterá o painel destravado.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 dirty="0">
              <a:latin typeface="Arial"/>
              <a:cs typeface="Arial"/>
            </a:endParaRPr>
          </a:p>
          <a:p>
            <a:pPr algn="just"/>
            <a:r>
              <a:rPr lang="pt-BR" sz="2000" b="1" dirty="0">
                <a:latin typeface="Arial"/>
                <a:cs typeface="Arial"/>
              </a:rPr>
              <a:t>Oportunidades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Rastreabilidade completa das ferramentas.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Redução de perdas e furtos.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/>
                <a:cs typeface="Arial"/>
              </a:rPr>
              <a:t>Pode gerar relatórios e estatísticas do uso das ferramentas.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AC5D7D-83AD-47DF-8A6D-C84FC3B28598}"/>
              </a:ext>
            </a:extLst>
          </p:cNvPr>
          <p:cNvSpPr txBox="1"/>
          <p:nvPr/>
        </p:nvSpPr>
        <p:spPr>
          <a:xfrm>
            <a:off x="1608667" y="4458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XPTO7: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 Sistema de controle de ferramentas por sistema RFID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8CA10-2CDF-49A6-852E-60E5C342A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3" t="23811" r="16147" b="28527"/>
          <a:stretch/>
        </p:blipFill>
        <p:spPr>
          <a:xfrm>
            <a:off x="8349915" y="1159042"/>
            <a:ext cx="3256548" cy="22699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5940D0-CBB1-47CE-9EF1-12E9FCD40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5" r="28898" b="33373"/>
          <a:stretch/>
        </p:blipFill>
        <p:spPr>
          <a:xfrm>
            <a:off x="8459525" y="3339082"/>
            <a:ext cx="2336509" cy="30319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054F7A0-7C8E-4B89-9DA5-18196293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73" y="3680173"/>
            <a:ext cx="2862322" cy="286232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649659-50B7-4770-BAF0-06FBABB9C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383" y="3680172"/>
            <a:ext cx="1688771" cy="2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1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41310-179C-9CAE-9526-095C1885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792EA8EC-6E8E-574D-4B31-A17C45AF5A45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07FF9C-01EF-9D7D-5CF9-D637F93321FC}"/>
              </a:ext>
            </a:extLst>
          </p:cNvPr>
          <p:cNvSpPr txBox="1"/>
          <p:nvPr/>
        </p:nvSpPr>
        <p:spPr>
          <a:xfrm>
            <a:off x="10269699" y="-13607"/>
            <a:ext cx="1915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Gabriel Donizetti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63ACC79-9933-41AA-B3B6-3A2F6B6C790F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  <a:sym typeface="Helvetica Neue"/>
              </a:rPr>
              <a:t>4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AB2AF69-3174-4044-8C69-D8B56D0534A3}"/>
              </a:ext>
            </a:extLst>
          </p:cNvPr>
          <p:cNvSpPr txBox="1"/>
          <p:nvPr/>
        </p:nvSpPr>
        <p:spPr>
          <a:xfrm>
            <a:off x="1608667" y="-18398"/>
            <a:ext cx="8669433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XPTO4: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Organização da documentação, estruturação do material de trabalho e levantamento de custos do projeto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99A7817B-701D-11F8-76BF-493F1FB4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5" y="1215810"/>
            <a:ext cx="5514975" cy="1352550"/>
          </a:xfrm>
          <a:prstGeom prst="rect">
            <a:avLst/>
          </a:prstGeom>
        </p:spPr>
      </p:pic>
      <p:pic>
        <p:nvPicPr>
          <p:cNvPr id="6" name="Imagem 5" descr="Tabela&#10;&#10;O conteúdo gerado por IA pode estar incorreto.">
            <a:extLst>
              <a:ext uri="{FF2B5EF4-FFF2-40B4-BE49-F238E27FC236}">
                <a16:creationId xmlns:a16="http://schemas.microsoft.com/office/drawing/2014/main" id="{1A5A56AB-A5F4-3193-6D98-D8BB3609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0" y="2678381"/>
            <a:ext cx="5495925" cy="1914525"/>
          </a:xfrm>
          <a:prstGeom prst="rect">
            <a:avLst/>
          </a:prstGeom>
        </p:spPr>
      </p:pic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54E41A2E-2AB1-04DA-6787-E743E216E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247" y="1215810"/>
            <a:ext cx="5630088" cy="22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FFC-2479-F21B-2D83-2602D95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E2F487-4234-6A35-64F2-D9151DDDB144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0063F2-D45A-F44A-644D-095F350228A1}"/>
              </a:ext>
            </a:extLst>
          </p:cNvPr>
          <p:cNvSpPr txBox="1"/>
          <p:nvPr/>
        </p:nvSpPr>
        <p:spPr>
          <a:xfrm>
            <a:off x="387804" y="952357"/>
            <a:ext cx="11416392" cy="52578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>
                <a:latin typeface="Arial"/>
                <a:cs typeface="Arial"/>
              </a:rPr>
              <a:t>Organização e controle de ferramentas por baia de trabalho.</a:t>
            </a:r>
          </a:p>
          <a:p>
            <a:pPr algn="ctr">
              <a:lnSpc>
                <a:spcPct val="150000"/>
              </a:lnSpc>
            </a:pPr>
            <a:r>
              <a:rPr lang="pt-BR" sz="2400" b="1" dirty="0">
                <a:latin typeface="Arial"/>
                <a:cs typeface="Arial"/>
              </a:rPr>
              <a:t>Cliente: Aernnova – Fábio Elizeu</a:t>
            </a:r>
          </a:p>
          <a:p>
            <a:pPr algn="ctr">
              <a:lnSpc>
                <a:spcPct val="150000"/>
              </a:lnSpc>
            </a:pPr>
            <a:endParaRPr lang="pt-BR" sz="2200" b="1" dirty="0"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pt-BR" sz="2800" b="1" dirty="0">
                <a:latin typeface="Arial"/>
                <a:cs typeface="Arial"/>
              </a:rPr>
              <a:t>Muito Obrigado!!!</a:t>
            </a:r>
            <a:endParaRPr lang="pt-BR" sz="2200" b="1" dirty="0">
              <a:latin typeface="Arial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Arial"/>
                <a:cs typeface="Arial"/>
              </a:rPr>
              <a:t>Equipe: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Franciel Izidoro da Costa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Gabriel Donizetti Jesus Campos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Gustavo Evangelista Rodrigues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Raphael Nunes Silva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Robson Rodolfo Azevedo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/>
                <a:cs typeface="Arial"/>
              </a:rPr>
              <a:t>Tainan de Souza Ferreira dos Santos</a:t>
            </a:r>
            <a:endParaRPr lang="pt-B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13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FFC-2479-F21B-2D83-2602D95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E2F487-4234-6A35-64F2-D9151DDDB144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B40A6B6-9AB1-4B09-ACCD-5361C99F2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712"/>
              </p:ext>
            </p:extLst>
          </p:nvPr>
        </p:nvGraphicFramePr>
        <p:xfrm>
          <a:off x="510189" y="1664397"/>
          <a:ext cx="11171621" cy="3529206"/>
        </p:xfrm>
        <a:graphic>
          <a:graphicData uri="http://schemas.openxmlformats.org/drawingml/2006/table">
            <a:tbl>
              <a:tblPr bandRow="1"/>
              <a:tblGrid>
                <a:gridCol w="2035674">
                  <a:extLst>
                    <a:ext uri="{9D8B030D-6E8A-4147-A177-3AD203B41FA5}">
                      <a16:colId xmlns:a16="http://schemas.microsoft.com/office/drawing/2014/main" val="3528573189"/>
                    </a:ext>
                  </a:extLst>
                </a:gridCol>
                <a:gridCol w="993252">
                  <a:extLst>
                    <a:ext uri="{9D8B030D-6E8A-4147-A177-3AD203B41FA5}">
                      <a16:colId xmlns:a16="http://schemas.microsoft.com/office/drawing/2014/main" val="1535418510"/>
                    </a:ext>
                  </a:extLst>
                </a:gridCol>
                <a:gridCol w="1730814">
                  <a:extLst>
                    <a:ext uri="{9D8B030D-6E8A-4147-A177-3AD203B41FA5}">
                      <a16:colId xmlns:a16="http://schemas.microsoft.com/office/drawing/2014/main" val="1848926414"/>
                    </a:ext>
                  </a:extLst>
                </a:gridCol>
                <a:gridCol w="6411881">
                  <a:extLst>
                    <a:ext uri="{9D8B030D-6E8A-4147-A177-3AD203B41FA5}">
                      <a16:colId xmlns:a16="http://schemas.microsoft.com/office/drawing/2014/main" val="31302534"/>
                    </a:ext>
                  </a:extLst>
                </a:gridCol>
              </a:tblGrid>
              <a:tr h="354030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Matriz de responsabilidades</a:t>
                      </a:r>
                    </a:p>
                  </a:txBody>
                  <a:tcPr marL="97145" marR="97145" marT="48572" marB="4857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252080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Nome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Entrega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Função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Responsabilidade Principal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769273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Robson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 Owner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Comunicação com o cliente e alinhamento de ideias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835864"/>
                  </a:ext>
                </a:extLst>
              </a:tr>
              <a:tr h="619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Franciel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Master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Sistema de controle de ferramentas por fechadura eletrônica e câmera de monitoramento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9853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Gustavo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Team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Sistema de controle de ferramentas visual simples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404216"/>
                  </a:ext>
                </a:extLst>
              </a:tr>
              <a:tr h="619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Gabriel Donizetti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Team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Organização da documentação, estruturação do material de trabalho e  levantamento de custos do projeto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776144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Tainan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Team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Definição do painel de ferramentas e ferramental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87223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Rafael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Team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Desenho, esboço e cotas preliminares do painel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956385"/>
                  </a:ext>
                </a:extLst>
              </a:tr>
              <a:tr h="314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Gustavo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Scrum Team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Sistema de controle de ferramentas por sistema RFID</a:t>
                      </a:r>
                    </a:p>
                  </a:txBody>
                  <a:tcPr marL="9835" marR="9835" marT="98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61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1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FFC-2479-F21B-2D83-2602D95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E2F487-4234-6A35-64F2-D9151DDDB144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DABF5-1984-C328-8207-7A632D2B0EA1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1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0BEC99-5C62-4578-B83D-CED6B1C4FCEB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Robson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381407-2E89-446F-9A6D-AA9CC3B54AEB}"/>
              </a:ext>
            </a:extLst>
          </p:cNvPr>
          <p:cNvSpPr txBox="1"/>
          <p:nvPr/>
        </p:nvSpPr>
        <p:spPr>
          <a:xfrm>
            <a:off x="1608667" y="92333"/>
            <a:ext cx="86694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XPTO1:</a:t>
            </a:r>
            <a:r>
              <a:rPr lang="pt-BR" sz="1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Comunicação com o cliente e alinhamento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/>
                <a:cs typeface="Arial"/>
              </a:rPr>
              <a:t>de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ideias </a:t>
            </a:r>
            <a:endParaRPr lang="pt-BR" sz="1400" dirty="0" err="1">
              <a:solidFill>
                <a:srgbClr val="0070C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0063F2-D45A-F44A-644D-095F350228A1}"/>
              </a:ext>
            </a:extLst>
          </p:cNvPr>
          <p:cNvSpPr txBox="1"/>
          <p:nvPr/>
        </p:nvSpPr>
        <p:spPr>
          <a:xfrm>
            <a:off x="381000" y="639536"/>
            <a:ext cx="11416392" cy="4917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b="1" u="sng" dirty="0">
                <a:latin typeface="Arial"/>
                <a:cs typeface="Arial"/>
              </a:rPr>
              <a:t>Problema proposto: organização e controle de ferramentas por baia de trabalho.</a:t>
            </a:r>
          </a:p>
          <a:p>
            <a:pPr algn="ctr">
              <a:lnSpc>
                <a:spcPct val="150000"/>
              </a:lnSpc>
            </a:pPr>
            <a:r>
              <a:rPr lang="pt-BR" sz="2800" b="1" dirty="0">
                <a:latin typeface="Arial"/>
                <a:cs typeface="Arial"/>
              </a:rPr>
              <a:t>Pontos de vista</a:t>
            </a:r>
            <a:endParaRPr lang="pt-BR" sz="2100" dirty="0"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pt-BR" sz="2200" b="1" dirty="0">
                <a:latin typeface="Arial"/>
                <a:cs typeface="Arial"/>
              </a:rPr>
              <a:t>Operador: </a:t>
            </a:r>
            <a:r>
              <a:rPr lang="pt-BR" sz="2200" dirty="0">
                <a:latin typeface="Arial"/>
                <a:cs typeface="Arial"/>
              </a:rPr>
              <a:t>Melhor visualização e organização das ferramentas, otimização de tempo.</a:t>
            </a:r>
          </a:p>
          <a:p>
            <a:pPr algn="ctr">
              <a:lnSpc>
                <a:spcPct val="150000"/>
              </a:lnSpc>
            </a:pPr>
            <a:r>
              <a:rPr lang="pt-BR" sz="2200" b="1" dirty="0">
                <a:latin typeface="Arial"/>
                <a:cs typeface="Arial"/>
              </a:rPr>
              <a:t>Supervisor</a:t>
            </a:r>
            <a:r>
              <a:rPr lang="pt-BR" sz="2200" dirty="0">
                <a:latin typeface="Arial"/>
                <a:cs typeface="Arial"/>
              </a:rPr>
              <a:t>: Melhor rastreabilidade da ferramenta, promovendo responsabilidade.</a:t>
            </a:r>
          </a:p>
          <a:p>
            <a:pPr algn="ctr">
              <a:lnSpc>
                <a:spcPct val="150000"/>
              </a:lnSpc>
            </a:pPr>
            <a:r>
              <a:rPr lang="pt-BR" sz="2200" b="1" dirty="0">
                <a:latin typeface="Arial"/>
                <a:cs typeface="Arial"/>
              </a:rPr>
              <a:t>Empresa:</a:t>
            </a:r>
            <a:r>
              <a:rPr lang="pt-BR" sz="2200" dirty="0">
                <a:latin typeface="Arial"/>
                <a:cs typeface="Arial"/>
              </a:rPr>
              <a:t> Redução de extravios de ferramentas, otimização de tempo e custo. </a:t>
            </a:r>
          </a:p>
          <a:p>
            <a:pPr algn="ctr">
              <a:lnSpc>
                <a:spcPct val="150000"/>
              </a:lnSpc>
            </a:pPr>
            <a:endParaRPr lang="pt-BR" sz="2000" dirty="0"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pt-BR" sz="2800" b="1" dirty="0">
                <a:latin typeface="Arial"/>
                <a:cs typeface="Arial"/>
              </a:rPr>
              <a:t>Objetivo</a:t>
            </a:r>
            <a:r>
              <a:rPr lang="pt-BR" sz="2000" dirty="0">
                <a:latin typeface="Arial"/>
                <a:cs typeface="Arial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pt-BR" sz="2400" dirty="0">
                <a:latin typeface="Arial"/>
                <a:cs typeface="Arial"/>
              </a:rPr>
              <a:t>Melhorar o controle e a organização de ferramentas, tornando mais rápido, prático e seguro a utilização e armazenamento da ferramenta.</a:t>
            </a:r>
          </a:p>
        </p:txBody>
      </p:sp>
    </p:spTree>
    <p:extLst>
      <p:ext uri="{BB962C8B-B14F-4D97-AF65-F5344CB8AC3E}">
        <p14:creationId xmlns:p14="http://schemas.microsoft.com/office/powerpoint/2010/main" val="18696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FFC-2479-F21B-2D83-2602D95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E2F487-4234-6A35-64F2-D9151DDDB144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DABF5-1984-C328-8207-7A632D2B0EA1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1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0BEC99-5C62-4578-B83D-CED6B1C4FCEB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Robson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0063F2-D45A-F44A-644D-095F350228A1}"/>
              </a:ext>
            </a:extLst>
          </p:cNvPr>
          <p:cNvSpPr txBox="1"/>
          <p:nvPr/>
        </p:nvSpPr>
        <p:spPr>
          <a:xfrm>
            <a:off x="381000" y="639536"/>
            <a:ext cx="11416392" cy="546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1600" dirty="0">
              <a:latin typeface="Arial"/>
              <a:cs typeface="Arial"/>
            </a:endParaRP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Descrição da melhoria </a:t>
            </a: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Será desenvolvido um modelo de armazenamento em formato de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painel fixo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proporcionando maior organização, transparência e monitoramento.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Principais características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Quadro visível e acessível.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Porta em vidro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proporciona visualização imediata.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Setorização de ferramentas.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Localização estratégica.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Symbol"/>
              <a:buChar char="•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São propostos 3 métodos diferentes de controle de ferramental, com custo distinto.</a:t>
            </a:r>
            <a:endParaRPr lang="pt-BR" b="1" dirty="0"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7F1565-40B6-43DA-BEF4-55C120776AAC}"/>
              </a:ext>
            </a:extLst>
          </p:cNvPr>
          <p:cNvSpPr txBox="1"/>
          <p:nvPr/>
        </p:nvSpPr>
        <p:spPr>
          <a:xfrm>
            <a:off x="1608667" y="92333"/>
            <a:ext cx="86694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XPTO1:</a:t>
            </a:r>
            <a:r>
              <a:rPr lang="pt-BR" sz="1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Comunicação com o cliente e alinhamento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/>
                <a:cs typeface="Arial"/>
              </a:rPr>
              <a:t>de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ideias </a:t>
            </a:r>
            <a:endParaRPr lang="pt-BR" sz="1400" dirty="0" err="1">
              <a:solidFill>
                <a:srgbClr val="0070C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EE92-A810-E9BA-6221-7A8B145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85404806-6DA4-AC8F-C37A-15B7C6F001A8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13AE-C8AE-E014-DE84-527927BEF56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1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520504-6461-1EA2-1870-36C90A8CAD96}"/>
              </a:ext>
            </a:extLst>
          </p:cNvPr>
          <p:cNvSpPr txBox="1"/>
          <p:nvPr/>
        </p:nvSpPr>
        <p:spPr>
          <a:xfrm>
            <a:off x="10364949" y="0"/>
            <a:ext cx="17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Robson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3F13FD-7723-AECC-89CD-837A0CB5D0E0}"/>
              </a:ext>
            </a:extLst>
          </p:cNvPr>
          <p:cNvSpPr txBox="1"/>
          <p:nvPr/>
        </p:nvSpPr>
        <p:spPr>
          <a:xfrm>
            <a:off x="387804" y="646331"/>
            <a:ext cx="1141639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Restrições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Normas de segurança e ergonomia.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Painel fixo e de uso coletivo, restrito a baia de trabalho.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Premissas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espaço físico é suficiente para os painéis.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time terá acesso às ferramentas e insumos necessários para montagem e teste do protótipo.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cliente (Aernnova) participará das validações em cada Sprint, fornecendo feedback.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Riscos: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Resistência dos mecânicos à mudança.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Maior exposição das ferramentas ao ambiente.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Oportunidades: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Padronização da gestão de ferramentas em toda a empresa.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Redução de extravios e perdas, gerando economia.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Possível redução do tempo de busca por ferramentas.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Potencial de expansão da solução para outras áreas ou unidades da empresa.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Fortalecimento da disciplina operacional e da responsabilidade individual.</a:t>
            </a:r>
            <a:endParaRPr lang="pt-BR" sz="2000" b="1" dirty="0"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5D632B-D485-436C-95A2-0D4CB53D1017}"/>
              </a:ext>
            </a:extLst>
          </p:cNvPr>
          <p:cNvSpPr txBox="1"/>
          <p:nvPr/>
        </p:nvSpPr>
        <p:spPr>
          <a:xfrm>
            <a:off x="1608667" y="92333"/>
            <a:ext cx="86694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XPTO1:</a:t>
            </a:r>
            <a:r>
              <a:rPr lang="pt-BR" sz="1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Comunicação com o cliente e alinhamento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/>
                <a:cs typeface="Arial"/>
              </a:rPr>
              <a:t>de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ideias </a:t>
            </a:r>
            <a:endParaRPr lang="pt-BR" sz="1400" dirty="0" err="1">
              <a:solidFill>
                <a:srgbClr val="0070C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BC18-229C-836E-7D4F-A19C07C4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1687D434-4597-E5A2-025A-B2AF158FF66F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0E4C-AAF2-3CE5-E933-FD3FB96A1FF8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  <a:sym typeface="Helvetica Neue"/>
              </a:rPr>
              <a:t>4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D51CE5-721C-E9ED-FAA5-D18089A06F64}"/>
              </a:ext>
            </a:extLst>
          </p:cNvPr>
          <p:cNvSpPr txBox="1"/>
          <p:nvPr/>
        </p:nvSpPr>
        <p:spPr>
          <a:xfrm>
            <a:off x="10269699" y="-13607"/>
            <a:ext cx="1915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Gabriel Donizetti</a:t>
            </a: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C9A3540-823E-8912-4A63-C9316EAB0F0B}"/>
              </a:ext>
            </a:extLst>
          </p:cNvPr>
          <p:cNvSpPr txBox="1"/>
          <p:nvPr/>
        </p:nvSpPr>
        <p:spPr>
          <a:xfrm>
            <a:off x="1608667" y="-18398"/>
            <a:ext cx="8669433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XPTO4: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Organização da documentação, estruturação do material de trabalho e levantamento de custos do projeto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BFEC33-6FB2-47B8-8BAE-B9F79C367583}"/>
              </a:ext>
            </a:extLst>
          </p:cNvPr>
          <p:cNvSpPr txBox="1"/>
          <p:nvPr/>
        </p:nvSpPr>
        <p:spPr>
          <a:xfrm>
            <a:off x="530461" y="994337"/>
            <a:ext cx="10825843" cy="4592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Plano de execução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,Sans-Serif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1ª Sprint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Propor 3 alternativas para melhorar o controle de ferramentas com vantagens e desvantagens, permitindo por meio do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 cliente selecionar o melhor método para a solução do problema.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,Sans-Serif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2º Sprint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Desenvolver o projeto, seguindo o método selecionado, detalhando desenho técnico, esquemas elétricos (se houver) e tabela de custos.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,Sans-Serif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3º Sprint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Ajustes finais do projeto de acordo com 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 cliente.</a:t>
            </a:r>
          </a:p>
          <a:p>
            <a:pPr algn="just">
              <a:lnSpc>
                <a:spcPct val="114000"/>
              </a:lnSpc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4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Marcos/Entregáveis Principais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Sprint 1: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Definição da modificação do carrinho por um painel com três alternativas de solução para o controle das ferramentas com vantagens e desvantagens.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Sprint 2: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Entrega de desenho técnico do painel, esquemas elétricos (se houver).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Sprint 3: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Montagem do protótipo, ajustes finais e validação com o cliente.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Encerramento: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Apresentação final do projeto.</a:t>
            </a:r>
            <a:endParaRPr lang="pt-BR" sz="1600" b="1" dirty="0">
              <a:latin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820D-8ED1-0C11-F2EF-F95CC4A7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089DF911-3E00-1963-3742-D4039E63C230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3033A-722F-A9BD-D364-72F12ABF7595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  <a:sym typeface="Helvetica Neue"/>
              </a:rPr>
              <a:t>5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B99953-B323-DC21-52E0-76AB118FE6AF}"/>
              </a:ext>
            </a:extLst>
          </p:cNvPr>
          <p:cNvSpPr txBox="1"/>
          <p:nvPr/>
        </p:nvSpPr>
        <p:spPr>
          <a:xfrm>
            <a:off x="10269699" y="-13607"/>
            <a:ext cx="1915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Tainan</a:t>
            </a:r>
            <a:endParaRPr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5875C6-2FC2-261C-1B2E-15E84FCB6795}"/>
              </a:ext>
            </a:extLst>
          </p:cNvPr>
          <p:cNvSpPr txBox="1"/>
          <p:nvPr/>
        </p:nvSpPr>
        <p:spPr>
          <a:xfrm>
            <a:off x="1608666" y="6521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XPTO5: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Definição do painel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/>
                <a:cs typeface="Arial"/>
              </a:rPr>
              <a:t>de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ferramentas e ferramental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A56307-09A9-1852-2E39-433426410C89}"/>
              </a:ext>
            </a:extLst>
          </p:cNvPr>
          <p:cNvSpPr txBox="1"/>
          <p:nvPr/>
        </p:nvSpPr>
        <p:spPr>
          <a:xfrm>
            <a:off x="1174366" y="763535"/>
            <a:ext cx="95380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Arial"/>
                <a:cs typeface="Times New Roman"/>
              </a:rPr>
              <a:t>Painel de ferramentas, aplicado a uma empresa aeronáutica: </a:t>
            </a:r>
          </a:p>
        </p:txBody>
      </p:sp>
      <p:pic>
        <p:nvPicPr>
          <p:cNvPr id="3" name="Imagem 2" descr="Uma imagem contendo no interior, computador, edifício, teclado&#10;&#10;O conteúdo gerado por IA pode estar incorreto.">
            <a:extLst>
              <a:ext uri="{FF2B5EF4-FFF2-40B4-BE49-F238E27FC236}">
                <a16:creationId xmlns:a16="http://schemas.microsoft.com/office/drawing/2014/main" id="{9C9AF070-9DCA-70E1-E826-377FE6E4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63" y="1391581"/>
            <a:ext cx="8017221" cy="520962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D52E59E-7AC3-43E9-841B-68D81AB853BF}"/>
              </a:ext>
            </a:extLst>
          </p:cNvPr>
          <p:cNvSpPr/>
          <p:nvPr/>
        </p:nvSpPr>
        <p:spPr>
          <a:xfrm>
            <a:off x="6067425" y="4158853"/>
            <a:ext cx="250031" cy="92869"/>
          </a:xfrm>
          <a:prstGeom prst="rect">
            <a:avLst/>
          </a:prstGeom>
          <a:solidFill>
            <a:srgbClr val="E3D8C4"/>
          </a:solidFill>
          <a:ln>
            <a:solidFill>
              <a:srgbClr val="E3D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87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B0F0-9D58-B0C4-8B0D-43D250C8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40891FB7-DDF6-AAD9-349C-135E605237EC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D19C2-6FD5-43B3-3B24-32131D17C5ED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  <a:sym typeface="Helvetica Neue"/>
              </a:rPr>
              <a:t>5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A2F0B6-FCB6-7F9B-C2E0-F304D860AC1F}"/>
              </a:ext>
            </a:extLst>
          </p:cNvPr>
          <p:cNvSpPr txBox="1"/>
          <p:nvPr/>
        </p:nvSpPr>
        <p:spPr>
          <a:xfrm>
            <a:off x="10269699" y="-13607"/>
            <a:ext cx="1915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Tainan</a:t>
            </a:r>
            <a:endParaRPr lang="pt-BR" dirty="0">
              <a:solidFill>
                <a:srgbClr val="000000"/>
              </a:solidFill>
            </a:endParaRPr>
          </a:p>
        </p:txBody>
      </p:sp>
      <p:pic>
        <p:nvPicPr>
          <p:cNvPr id="7" name="Imagem 6" descr="Uma imagem contendo edifício, ao ar livre, geladeira, rua&#10;&#10;O conteúdo gerado por IA pode estar incorreto.">
            <a:extLst>
              <a:ext uri="{FF2B5EF4-FFF2-40B4-BE49-F238E27FC236}">
                <a16:creationId xmlns:a16="http://schemas.microsoft.com/office/drawing/2014/main" id="{52758164-9F28-4120-231B-C4DAA27E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57" y="679345"/>
            <a:ext cx="3219450" cy="5724525"/>
          </a:xfrm>
          <a:prstGeom prst="rect">
            <a:avLst/>
          </a:prstGeom>
        </p:spPr>
      </p:pic>
      <p:pic>
        <p:nvPicPr>
          <p:cNvPr id="10" name="Imagem 9" descr="Uma imagem contendo no interior, mesa, itens, diferente&#10;&#10;O conteúdo gerado por IA pode estar incorreto.">
            <a:extLst>
              <a:ext uri="{FF2B5EF4-FFF2-40B4-BE49-F238E27FC236}">
                <a16:creationId xmlns:a16="http://schemas.microsoft.com/office/drawing/2014/main" id="{7CC11A94-326D-AC2A-A25F-6521A059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12" y="679345"/>
            <a:ext cx="5724525" cy="2811236"/>
          </a:xfrm>
          <a:prstGeom prst="rect">
            <a:avLst/>
          </a:prstGeom>
        </p:spPr>
      </p:pic>
      <p:pic>
        <p:nvPicPr>
          <p:cNvPr id="15" name="Imagem 14" descr="Uma imagem contendo no interior, mesa, bolo, deitado&#10;&#10;O conteúdo gerado por IA pode estar incorreto.">
            <a:extLst>
              <a:ext uri="{FF2B5EF4-FFF2-40B4-BE49-F238E27FC236}">
                <a16:creationId xmlns:a16="http://schemas.microsoft.com/office/drawing/2014/main" id="{5F00A022-55FD-63F7-465C-1F647823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537" y="3827689"/>
            <a:ext cx="5715000" cy="24084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564E5B-5F50-4A9C-8682-0EE2DD488FF1}"/>
              </a:ext>
            </a:extLst>
          </p:cNvPr>
          <p:cNvSpPr txBox="1"/>
          <p:nvPr/>
        </p:nvSpPr>
        <p:spPr>
          <a:xfrm>
            <a:off x="1608666" y="65216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XPTO5: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Definição do painel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/>
                <a:cs typeface="Arial"/>
              </a:rPr>
              <a:t>de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ferramentas e ferramental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1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0C6C-6676-2946-BD2D-9FD1BDE7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>
            <a:extLst>
              <a:ext uri="{FF2B5EF4-FFF2-40B4-BE49-F238E27FC236}">
                <a16:creationId xmlns:a16="http://schemas.microsoft.com/office/drawing/2014/main" id="{C0A179BE-B250-7BFE-5213-492FE62C2F27}"/>
              </a:ext>
            </a:extLst>
          </p:cNvPr>
          <p:cNvSpPr/>
          <p:nvPr/>
        </p:nvSpPr>
        <p:spPr>
          <a:xfrm flipV="1">
            <a:off x="252919" y="486960"/>
            <a:ext cx="8852170" cy="30053"/>
          </a:xfrm>
          <a:prstGeom prst="line">
            <a:avLst/>
          </a:prstGeom>
          <a:ln w="57150">
            <a:gradFill flip="none" rotWithShape="1">
              <a:gsLst>
                <a:gs pos="41964">
                  <a:srgbClr val="B2CBFF">
                    <a:alpha val="85000"/>
                  </a:srgbClr>
                </a:gs>
                <a:gs pos="62953">
                  <a:srgbClr val="93B5FF"/>
                </a:gs>
                <a:gs pos="27972">
                  <a:srgbClr val="C7D9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16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CE261-13A9-364E-9462-B1182BEDC5D9}"/>
              </a:ext>
            </a:extLst>
          </p:cNvPr>
          <p:cNvSpPr txBox="1"/>
          <p:nvPr/>
        </p:nvSpPr>
        <p:spPr>
          <a:xfrm>
            <a:off x="204278" y="125347"/>
            <a:ext cx="14043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Entrega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Helvetica Neue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  <a:sym typeface="Helvetica Neue"/>
              </a:rPr>
              <a:t>6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40699E-32EB-4B43-60D0-9BF889F85F22}"/>
              </a:ext>
            </a:extLst>
          </p:cNvPr>
          <p:cNvSpPr txBox="1"/>
          <p:nvPr/>
        </p:nvSpPr>
        <p:spPr>
          <a:xfrm>
            <a:off x="10269699" y="-13607"/>
            <a:ext cx="1915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Resp.: </a:t>
            </a:r>
          </a:p>
          <a:p>
            <a:pPr algn="ctr">
              <a:defRPr/>
            </a:pPr>
            <a:r>
              <a:rPr lang="pt-BR" u="sng" dirty="0">
                <a:solidFill>
                  <a:srgbClr val="0070C0"/>
                </a:solidFill>
                <a:latin typeface="Aptos" panose="02110004020202020204"/>
              </a:rPr>
              <a:t>Raphael</a:t>
            </a:r>
            <a:endParaRPr lang="pt-BR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92C699-1FB8-DA55-EFE5-707505DC7F30}"/>
              </a:ext>
            </a:extLst>
          </p:cNvPr>
          <p:cNvSpPr txBox="1"/>
          <p:nvPr/>
        </p:nvSpPr>
        <p:spPr>
          <a:xfrm>
            <a:off x="1600266" y="56964"/>
            <a:ext cx="866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XPTO6: </a:t>
            </a:r>
            <a:r>
              <a:rPr lang="pt-BR" sz="1600" dirty="0">
                <a:solidFill>
                  <a:srgbClr val="0070C0"/>
                </a:solidFill>
                <a:latin typeface="Aptos"/>
                <a:cs typeface="Arial"/>
              </a:rPr>
              <a:t>Desenho, esboço e cotas do painel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637A65-22CB-3FF1-814C-832C4F5C1032}"/>
              </a:ext>
            </a:extLst>
          </p:cNvPr>
          <p:cNvSpPr txBox="1"/>
          <p:nvPr/>
        </p:nvSpPr>
        <p:spPr>
          <a:xfrm>
            <a:off x="474771" y="878626"/>
            <a:ext cx="108258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 dirty="0">
                <a:latin typeface="Arial"/>
                <a:cs typeface="Times New Roman"/>
              </a:rPr>
              <a:t>Dimensões preliminares do painel</a:t>
            </a:r>
          </a:p>
          <a:p>
            <a:pPr algn="just"/>
            <a:endParaRPr lang="pt-BR" sz="1600" b="1" dirty="0">
              <a:latin typeface="Arial"/>
              <a:cs typeface="Times New Roman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F6C264-1F34-094D-AE2C-411FFE9E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09" y="1648067"/>
            <a:ext cx="9809745" cy="44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ddb99b96-edc9-4a32-93e9-1dbc100bef9b" xsi:nil="true"/>
    <lcf76f155ced4ddcb4097134ff3c332f xmlns="ddb99b96-edc9-4a32-93e9-1dbc100bef9b">
      <Terms xmlns="http://schemas.microsoft.com/office/infopath/2007/PartnerControls"/>
    </lcf76f155ced4ddcb4097134ff3c332f>
    <TaxCatchAll xmlns="a48d182f-17e0-42b6-9936-b02c586801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247ADB237764AAB47CDA073F4913D" ma:contentTypeVersion="13" ma:contentTypeDescription="Create a new document." ma:contentTypeScope="" ma:versionID="cdada7688793cbde7385d9e5e438fa04">
  <xsd:schema xmlns:xsd="http://www.w3.org/2001/XMLSchema" xmlns:xs="http://www.w3.org/2001/XMLSchema" xmlns:p="http://schemas.microsoft.com/office/2006/metadata/properties" xmlns:ns2="ddb99b96-edc9-4a32-93e9-1dbc100bef9b" xmlns:ns3="a48d182f-17e0-42b6-9936-b02c58680161" targetNamespace="http://schemas.microsoft.com/office/2006/metadata/properties" ma:root="true" ma:fieldsID="e57892447ddbe63629f8ab181437a144" ns2:_="" ns3:_="">
    <xsd:import namespace="ddb99b96-edc9-4a32-93e9-1dbc100bef9b"/>
    <xsd:import namespace="a48d182f-17e0-42b6-9936-b02c5868016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99b96-edc9-4a32-93e9-1dbc100bef9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d182f-17e0-42b6-9936-b02c5868016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2345afb-524c-4dfc-8f67-61bf223aee2a}" ma:internalName="TaxCatchAll" ma:showField="CatchAllData" ma:web="a48d182f-17e0-42b6-9936-b02c586801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665074-1504-46F9-A792-7908886A1B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4E09FE-0A61-43E9-8CA5-60AFDF67D7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CC13D0-5257-4B8B-9213-F8F2BFAE021B}"/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1144</Words>
  <Application>Microsoft Office PowerPoint</Application>
  <PresentationFormat>Widescreen</PresentationFormat>
  <Paragraphs>225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Arial,Sans-Serif</vt:lpstr>
      <vt:lpstr>Symbol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ELIAS PEREIRA</dc:creator>
  <cp:lastModifiedBy>Gustavo</cp:lastModifiedBy>
  <cp:revision>562</cp:revision>
  <dcterms:created xsi:type="dcterms:W3CDTF">2025-03-11T00:08:10Z</dcterms:created>
  <dcterms:modified xsi:type="dcterms:W3CDTF">2025-09-24T12:36:26Z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0x010100380247ADB237764AAB47CDA073F4913D</vt:lpwstr>
  </property>
</Properties>
</file>